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8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59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82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A379D43-6104-4C80-80E7-DCF23966DEBF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136277-C90B-426D-8664-EAEB000C1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77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28600" indent="-228600">
              <a:buFont typeface="Calibri" pitchFamily="34" charset="0"/>
              <a:buNone/>
            </a:pPr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fld id="{06960B5E-7A12-4181-9EA7-25904600CF9E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A5CDCF-4DCD-404B-B791-C297BA6BE916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4E6F87-C4C0-4C6C-8278-85783B1B4C9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865C2F2-591A-4918-A735-746638AF512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82CA43E1-09B8-4901-A2B5-C81F72BC4E8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12337CF-345C-4A07-91AF-680DA920FBBC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B7A8748-5C79-42DC-886F-B92C406178D7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ED4DF7CE-6A2C-4252-904A-7C0D8C042F3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128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Answer the following question in </a:t>
            </a:r>
            <a:r>
              <a:rPr lang="en-US" sz="3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sentences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on your Do Now sheet.</a:t>
            </a:r>
            <a:endParaRPr lang="en-US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2172528"/>
            <a:ext cx="8229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/>
              <a:t>If you had to define a set of values that would be found in such a society, what are three you think would be most important? 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lgoodine\AppData\Local\Microsoft\Windows\Temporary Internet Files\Content.IE5\YEQV3OJH\MP90031408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9980" y="3733800"/>
            <a:ext cx="1844040" cy="2573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53171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74637"/>
            <a:ext cx="8305800" cy="1249363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Don’t let these homonyms [sound alike words] confuse you.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5763834"/>
              </p:ext>
            </p:extLst>
          </p:nvPr>
        </p:nvGraphicFramePr>
        <p:xfrm>
          <a:off x="304800" y="1524000"/>
          <a:ext cx="8610600" cy="51165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741918"/>
                <a:gridCol w="402364"/>
                <a:gridCol w="1741918"/>
                <a:gridCol w="2362200"/>
              </a:tblGrid>
              <a:tr h="439724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Agree to or receive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Accept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Except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Leave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out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Plural present of the verb </a:t>
                      </a:r>
                      <a:r>
                        <a:rPr lang="en-US" sz="18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be</a:t>
                      </a:r>
                      <a:endParaRPr lang="en-US" sz="18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 </a:t>
                      </a:r>
                      <a:r>
                        <a:rPr lang="en-US" sz="2000" b="0" u="none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Are</a:t>
                      </a:r>
                      <a:endParaRPr lang="en-US" sz="2000" b="0" u="none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none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Our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Possessive pronoun; belonging to</a:t>
                      </a:r>
                      <a:r>
                        <a:rPr lang="en-US" sz="18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us</a:t>
                      </a:r>
                      <a:endParaRPr lang="en-US" sz="18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15834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Past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tense of </a:t>
                      </a:r>
                      <a:r>
                        <a:rPr lang="en-US" sz="18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pass</a:t>
                      </a:r>
                      <a:endParaRPr lang="en-US" sz="18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Passed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Past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Gone, by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39724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Go before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Precede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Proceed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Carry on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54381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Chief [person], main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Principal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Principle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Truth or rule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Correct, a just claim, a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direction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Right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Write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Make letters with an instrument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Sight, touch,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hearing, smell, taste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S</a:t>
                      </a:r>
                      <a:r>
                        <a:rPr lang="en-US" sz="2000" b="0" u="none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nse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2000" b="0" u="none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nce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Adverb, conjunction, or preposition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222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View, glimpse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Sight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Site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 location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10409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Past tense of </a:t>
                      </a:r>
                      <a:r>
                        <a:rPr lang="en-US" sz="18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throw</a:t>
                      </a:r>
                      <a:endParaRPr lang="en-US" sz="18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Threw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Through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Beyond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64005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State of the atmosphere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Weather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Whether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Introduces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an alternative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6" marB="45716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825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90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To, Too, Two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838200" y="1447800"/>
            <a:ext cx="7391400" cy="5029200"/>
          </a:xfrm>
          <a:prstGeom prst="rect">
            <a:avLst/>
          </a:prstGeom>
        </p:spPr>
        <p:txBody>
          <a:bodyPr/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to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a preposition.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Jonathan drove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seafood shop.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 </a:t>
            </a:r>
            <a:r>
              <a:rPr lang="en-US" sz="2800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begin an infinitive.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He hoped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 buy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fresh squid.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too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show degree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 squid was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too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expensive to purchase.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too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a synonym for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also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So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too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was the fresh octopus.</a:t>
            </a: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two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when you mean the number.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Jonathan bought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two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flounder filets instead.</a:t>
            </a:r>
          </a:p>
        </p:txBody>
      </p:sp>
    </p:spTree>
    <p:extLst>
      <p:ext uri="{BB962C8B-B14F-4D97-AF65-F5344CB8AC3E}">
        <p14:creationId xmlns:p14="http://schemas.microsoft.com/office/powerpoint/2010/main" val="1099679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 bldLvl="3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>
              <a:lumMod val="6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229600" cy="990600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36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There, Their, They’re</a:t>
            </a: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533400" y="1371600"/>
            <a:ext cx="8077200" cy="5257800"/>
          </a:xfrm>
          <a:prstGeom prst="rect">
            <a:avLst/>
          </a:prstGeom>
        </p:spPr>
        <p:txBody>
          <a:bodyPr/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there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an expletive, a placeholder to delay the subject.</a:t>
            </a:r>
          </a:p>
          <a:p>
            <a:pPr marL="685800" lvl="1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There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is a turtle in the road.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there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to indicate place.</a:t>
            </a:r>
          </a:p>
          <a:p>
            <a:pPr lvl="1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Across the road is a lake. The turtle hopes to get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there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before a car hits him.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8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their </a:t>
            </a:r>
            <a:r>
              <a:rPr lang="en-US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a possessive pronoun</a:t>
            </a:r>
            <a:r>
              <a:rPr lang="en-US" sz="28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1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Most drivers don’t see the turtle; 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their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eyes are glued to 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their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cell phones.</a:t>
            </a:r>
            <a:endParaRPr lang="en-US" sz="2400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Use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 they’re 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as a contraction for </a:t>
            </a: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they are</a:t>
            </a:r>
            <a:r>
              <a: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.</a:t>
            </a:r>
          </a:p>
          <a:p>
            <a:pPr lvl="1" fontAlgn="auto">
              <a:spcBef>
                <a:spcPct val="20000"/>
              </a:spcBef>
              <a:spcAft>
                <a:spcPts val="0"/>
              </a:spcAft>
              <a:buClr>
                <a:schemeClr val="tx1"/>
              </a:buClr>
              <a:defRPr/>
            </a:pPr>
            <a:r>
              <a:rPr lang="en-US" sz="24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cs typeface="Arial" pitchFamily="34" charset="0"/>
              </a:rPr>
              <a:t>They’re </a:t>
            </a:r>
            <a:r>
              <a:rPr lang="en-US" sz="2400" dirty="0">
                <a:solidFill>
                  <a:srgbClr val="FF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also distracted by other devices, like the radio and navigation system.</a:t>
            </a:r>
          </a:p>
        </p:txBody>
      </p:sp>
    </p:spTree>
    <p:extLst>
      <p:ext uri="{BB962C8B-B14F-4D97-AF65-F5344CB8AC3E}">
        <p14:creationId xmlns:p14="http://schemas.microsoft.com/office/powerpoint/2010/main" val="35673439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7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 build="p" bldLvl="3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Before reading page 100</a:t>
            </a:r>
          </a:p>
          <a:p>
            <a:r>
              <a:rPr lang="en-US" sz="3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 and mark 100-102</a:t>
            </a:r>
            <a:endParaRPr lang="en-US" sz="30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000" dirty="0"/>
          </a:p>
        </p:txBody>
      </p:sp>
    </p:spTree>
    <p:extLst>
      <p:ext uri="{BB962C8B-B14F-4D97-AF65-F5344CB8AC3E}">
        <p14:creationId xmlns:p14="http://schemas.microsoft.com/office/powerpoint/2010/main" val="594173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After reading the first chapter of </a:t>
            </a:r>
            <a:r>
              <a:rPr lang="en-US" i="1" dirty="0"/>
              <a:t>The Giver</a:t>
            </a:r>
            <a:r>
              <a:rPr lang="en-US" dirty="0"/>
              <a:t> and “Harrison </a:t>
            </a:r>
            <a:r>
              <a:rPr lang="en-US" dirty="0" err="1"/>
              <a:t>Bergeon</a:t>
            </a:r>
            <a:r>
              <a:rPr lang="en-US" dirty="0"/>
              <a:t>” what similarities do you notice between the two stories? What is the setting of each story? How does the government try to help the people in each society?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3111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cflibrary.org/storage/kids-reading.png?__SQUARESPACE_CACHEVERSION=137305450642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2743200"/>
            <a:ext cx="5943600" cy="3533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803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600200"/>
            <a:ext cx="80772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Quick Review: </a:t>
            </a: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Misused Words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9458" name="Picture 2" descr="http://images.clipartpanda.com/sight-words-clipart-sight_dolch_word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743200"/>
            <a:ext cx="4191000" cy="349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7074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3600" b="1" dirty="0" smtClean="0"/>
              <a:t>Sample Item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229600" cy="5105400"/>
          </a:xfrm>
          <a:prstGeom prst="rect">
            <a:avLst/>
          </a:prstGeom>
          <a:noFill/>
        </p:spPr>
        <p:txBody>
          <a:bodyPr anchor="ctr"/>
          <a:lstStyle/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My friends ate at Tito’s Taco Palace, so they’re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hoping that their lunch stays down, for their are 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rumors that health inspectors cited the filthy kitchen.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they’re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change is necessary.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1447800"/>
            <a:ext cx="8229600" cy="5105400"/>
          </a:xfrm>
          <a:prstGeom prst="rect">
            <a:avLst/>
          </a:prstGeom>
          <a:solidFill>
            <a:schemeClr val="accent4">
              <a:lumMod val="50000"/>
            </a:schemeClr>
          </a:solidFill>
        </p:spPr>
        <p:txBody>
          <a:bodyPr anchor="ctr"/>
          <a:lstStyle/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My friends ate at Tito’s Taco Palace, so </a:t>
            </a:r>
            <a:r>
              <a:rPr lang="en-US" sz="27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they’re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            </a:t>
            </a:r>
            <a:r>
              <a:rPr lang="en-US" sz="27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hoping that </a:t>
            </a:r>
            <a:r>
              <a:rPr lang="en-US" sz="27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lunch stays down, for </a:t>
            </a:r>
            <a:r>
              <a:rPr lang="en-US" sz="27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are 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</a:t>
            </a:r>
            <a:r>
              <a:rPr lang="en-US" sz="27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</a:t>
            </a:r>
            <a:r>
              <a:rPr lang="en-US" sz="27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rumors that health inspectors cited the filthy kitchen.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they’re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change is necessary.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1447800"/>
            <a:ext cx="8229600" cy="510540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anchor="ctr"/>
          <a:lstStyle/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My friends ate at Tito’s Taco Palace, so </a:t>
            </a:r>
            <a:r>
              <a:rPr lang="en-US" sz="27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they’re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</a:t>
            </a:r>
            <a:b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                           </a:t>
            </a:r>
            <a:r>
              <a:rPr lang="en-US" sz="27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hoping that </a:t>
            </a:r>
            <a:r>
              <a:rPr lang="en-US" sz="2700" b="1" u="sng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lunch stays down, for </a:t>
            </a:r>
            <a:r>
              <a:rPr lang="en-US" sz="2700" b="1" u="sng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there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are 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</a:t>
            </a:r>
            <a:r>
              <a:rPr lang="en-US" sz="27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                                     </a:t>
            </a:r>
            <a:r>
              <a:rPr lang="en-US" sz="27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rumors that health inspectors cited the filthy kitchen.</a:t>
            </a:r>
          </a:p>
          <a:p>
            <a:pPr marL="0" lvl="1" fontAlgn="auto">
              <a:spcBef>
                <a:spcPts val="0"/>
              </a:spcBef>
              <a:spcAft>
                <a:spcPts val="400"/>
              </a:spcAft>
              <a:defRPr/>
            </a:pPr>
            <a:endParaRPr lang="en-US" sz="27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their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they’re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b="1" dirty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there</a:t>
            </a:r>
          </a:p>
          <a:p>
            <a:pPr marL="514350" lvl="1" indent="-514350" fontAlgn="auto">
              <a:spcBef>
                <a:spcPts val="0"/>
              </a:spcBef>
              <a:spcAft>
                <a:spcPts val="400"/>
              </a:spcAft>
              <a:buFontTx/>
              <a:buAutoNum type="alphaUcPeriod"/>
              <a:defRPr/>
            </a:pPr>
            <a:r>
              <a:rPr lang="en-US" sz="27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No change is necessary.</a:t>
            </a:r>
          </a:p>
        </p:txBody>
      </p:sp>
      <p:pic>
        <p:nvPicPr>
          <p:cNvPr id="15" name="Picture 14" descr="boys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4800" y="3962400"/>
            <a:ext cx="795338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ounded Rectangular Callout 16"/>
          <p:cNvSpPr>
            <a:spLocks noChangeArrowheads="1"/>
          </p:cNvSpPr>
          <p:nvPr/>
        </p:nvSpPr>
        <p:spPr bwMode="auto">
          <a:xfrm>
            <a:off x="4191000" y="4038600"/>
            <a:ext cx="2209800" cy="1676400"/>
          </a:xfrm>
          <a:prstGeom prst="wedgeRoundRectCallout">
            <a:avLst>
              <a:gd name="adj1" fmla="val 132361"/>
              <a:gd name="adj2" fmla="val -41384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Is the word confused or misused at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A</a:t>
            </a:r>
            <a:r>
              <a:rPr lang="en-US" sz="2000">
                <a:solidFill>
                  <a:schemeClr val="bg1"/>
                </a:solidFill>
              </a:rPr>
              <a:t>,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B</a:t>
            </a:r>
            <a:r>
              <a:rPr lang="en-US" sz="2000">
                <a:solidFill>
                  <a:schemeClr val="bg1"/>
                </a:solidFill>
              </a:rPr>
              <a:t>, or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C</a:t>
            </a:r>
            <a:r>
              <a:rPr lang="en-US" sz="2000" i="1">
                <a:solidFill>
                  <a:schemeClr val="bg1"/>
                </a:solidFill>
              </a:rPr>
              <a:t>?</a:t>
            </a:r>
          </a:p>
        </p:txBody>
      </p:sp>
      <p:sp>
        <p:nvSpPr>
          <p:cNvPr id="18" name="Rounded Rectangular Callout 17"/>
          <p:cNvSpPr>
            <a:spLocks noChangeArrowheads="1"/>
          </p:cNvSpPr>
          <p:nvPr/>
        </p:nvSpPr>
        <p:spPr bwMode="auto">
          <a:xfrm>
            <a:off x="4191000" y="4038600"/>
            <a:ext cx="2209800" cy="1676400"/>
          </a:xfrm>
          <a:prstGeom prst="wedgeRoundRectCallout">
            <a:avLst>
              <a:gd name="adj1" fmla="val 132361"/>
              <a:gd name="adj2" fmla="val -41384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At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C</a:t>
            </a:r>
            <a:r>
              <a:rPr lang="en-US" sz="2000">
                <a:solidFill>
                  <a:schemeClr val="bg1"/>
                </a:solidFill>
              </a:rPr>
              <a:t>, you need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there</a:t>
            </a:r>
            <a:r>
              <a:rPr lang="en-US" sz="2000">
                <a:solidFill>
                  <a:schemeClr val="bg1"/>
                </a:solidFill>
              </a:rPr>
              <a:t>, the expletive, or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placeholder</a:t>
            </a:r>
            <a:r>
              <a:rPr lang="en-US" sz="2000">
                <a:solidFill>
                  <a:schemeClr val="bg1"/>
                </a:solidFill>
              </a:rPr>
              <a:t>, form.</a:t>
            </a:r>
            <a:endParaRPr lang="en-US" sz="20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67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/>
      <p:bldP spid="12" grpId="0" animBg="1"/>
      <p:bldP spid="14" grpId="0" animBg="1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77962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Recognize misspelled/correctly spelled words and phrases.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5930706"/>
              </p:ext>
            </p:extLst>
          </p:nvPr>
        </p:nvGraphicFramePr>
        <p:xfrm>
          <a:off x="533400" y="2057400"/>
          <a:ext cx="8153400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57600"/>
                <a:gridCol w="685800"/>
                <a:gridCol w="3810000"/>
              </a:tblGrid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Alright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All right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0" dirty="0" err="1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Alot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 lot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Rite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Right, write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Should of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Should have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Suppose to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Supposed to</a:t>
                      </a:r>
                      <a:endParaRPr lang="en-US" sz="28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3124200" y="1981200"/>
            <a:ext cx="838200" cy="6858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Wingdings"/>
              </a:rPr>
              <a:t>X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76600" y="2514600"/>
            <a:ext cx="838200" cy="6858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Wingdings"/>
              </a:rPr>
              <a:t>X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76600" y="3048000"/>
            <a:ext cx="838200" cy="6858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Wingdings"/>
              </a:rPr>
              <a:t>X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124200" y="3581400"/>
            <a:ext cx="838200" cy="6858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Wingdings"/>
              </a:rPr>
              <a:t>X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00400" y="4114800"/>
            <a:ext cx="838200" cy="685800"/>
          </a:xfrm>
          <a:prstGeom prst="rect">
            <a:avLst/>
          </a:prstGeom>
          <a:noFill/>
        </p:spPr>
        <p:txBody>
          <a:bodyPr lIns="0" tIns="0" rIns="0" bIns="0" anchor="ctr"/>
          <a:lstStyle/>
          <a:p>
            <a:pPr algn="ctr">
              <a:defRPr/>
            </a:pPr>
            <a:r>
              <a:rPr lang="en-US" sz="48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sym typeface="Wingdings"/>
              </a:rPr>
              <a:t>X</a:t>
            </a:r>
            <a:endParaRPr lang="en-US" sz="48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4" name="Picture 13" descr="pointing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59300"/>
            <a:ext cx="1066800" cy="2298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ular Callout 12"/>
          <p:cNvSpPr>
            <a:spLocks noChangeArrowheads="1"/>
          </p:cNvSpPr>
          <p:nvPr/>
        </p:nvSpPr>
        <p:spPr bwMode="auto">
          <a:xfrm>
            <a:off x="6629400" y="5334000"/>
            <a:ext cx="2209800" cy="1371600"/>
          </a:xfrm>
          <a:prstGeom prst="wedgeRoundRectCallout">
            <a:avLst>
              <a:gd name="adj1" fmla="val -137440"/>
              <a:gd name="adj2" fmla="val -62801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>
                <a:solidFill>
                  <a:schemeClr val="bg1"/>
                </a:solidFill>
              </a:rPr>
              <a:t>Spelled </a:t>
            </a:r>
            <a:r>
              <a:rPr lang="en-US" sz="2400" i="1">
                <a:solidFill>
                  <a:schemeClr val="bg1"/>
                </a:solidFill>
                <a:latin typeface="Arial Black" pitchFamily="34" charset="0"/>
              </a:rPr>
              <a:t>correctly!</a:t>
            </a:r>
          </a:p>
        </p:txBody>
      </p:sp>
      <p:pic>
        <p:nvPicPr>
          <p:cNvPr id="15" name="Picture 14" descr="point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560888"/>
            <a:ext cx="1066800" cy="2297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ular Callout 15"/>
          <p:cNvSpPr>
            <a:spLocks noChangeArrowheads="1"/>
          </p:cNvSpPr>
          <p:nvPr/>
        </p:nvSpPr>
        <p:spPr bwMode="auto">
          <a:xfrm>
            <a:off x="1600200" y="5257800"/>
            <a:ext cx="2209800" cy="1371600"/>
          </a:xfrm>
          <a:prstGeom prst="wedgeRoundRectCallout">
            <a:avLst>
              <a:gd name="adj1" fmla="val 91199"/>
              <a:gd name="adj2" fmla="val -59412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400">
                <a:solidFill>
                  <a:schemeClr val="bg1"/>
                </a:solidFill>
              </a:rPr>
              <a:t>Spelled </a:t>
            </a:r>
            <a:r>
              <a:rPr lang="en-US" sz="2400" i="1">
                <a:solidFill>
                  <a:schemeClr val="bg1"/>
                </a:solidFill>
                <a:latin typeface="Arial Black" pitchFamily="34" charset="0"/>
              </a:rPr>
              <a:t>wrong!</a:t>
            </a:r>
          </a:p>
        </p:txBody>
      </p:sp>
    </p:spTree>
    <p:extLst>
      <p:ext uri="{BB962C8B-B14F-4D97-AF65-F5344CB8AC3E}">
        <p14:creationId xmlns:p14="http://schemas.microsoft.com/office/powerpoint/2010/main" val="48442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901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 nodeType="afterGroup">
                            <p:stCondLst>
                              <p:cond delay="901"/>
                            </p:stCondLst>
                            <p:childTnLst>
                              <p:par>
                                <p:cTn id="36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7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2901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 nodeType="afterGroup">
                            <p:stCondLst>
                              <p:cond delay="2901"/>
                            </p:stCondLst>
                            <p:childTnLst>
                              <p:par>
                                <p:cTn id="4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4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901"/>
                            </p:stCondLst>
                            <p:childTnLst>
                              <p:par>
                                <p:cTn id="48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6901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6901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4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8901"/>
                            </p:stCondLst>
                            <p:childTnLst>
                              <p:par>
                                <p:cTn id="5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8901"/>
                            </p:stCondLst>
                            <p:childTnLst>
                              <p:par>
                                <p:cTn id="60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1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6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uzzer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 animBg="1"/>
      <p:bldP spid="13" grpId="1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Recognize the distinctions among related words.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5576374"/>
              </p:ext>
            </p:extLst>
          </p:nvPr>
        </p:nvGraphicFramePr>
        <p:xfrm>
          <a:off x="533400" y="1752600"/>
          <a:ext cx="8153400" cy="38404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9952"/>
                <a:gridCol w="1926248"/>
                <a:gridCol w="381000"/>
                <a:gridCol w="2057400"/>
                <a:gridCol w="1828800"/>
              </a:tblGrid>
              <a:tr h="1005757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3 or more; </a:t>
                      </a:r>
                    </a:p>
                    <a:p>
                      <a:pPr algn="r"/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Among</a:t>
                      </a:r>
                      <a:r>
                        <a:rPr lang="en-US" sz="2000" b="0" i="1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my friends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Among</a:t>
                      </a:r>
                    </a:p>
                    <a:p>
                      <a:pPr algn="r"/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Between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2 only;</a:t>
                      </a:r>
                    </a:p>
                    <a:p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Between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Fred and me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005757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err="1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Noncount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;</a:t>
                      </a:r>
                    </a:p>
                    <a:p>
                      <a:pPr algn="r"/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Amount</a:t>
                      </a:r>
                      <a:r>
                        <a:rPr lang="en-US" sz="20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of butter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Amount</a:t>
                      </a:r>
                    </a:p>
                    <a:p>
                      <a:pPr algn="r"/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Number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Count;</a:t>
                      </a:r>
                    </a:p>
                    <a:p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Number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of cookies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005757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Adjective;</a:t>
                      </a:r>
                    </a:p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good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essay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Good</a:t>
                      </a:r>
                      <a:endParaRPr lang="en-US" sz="24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  <a:p>
                      <a:pPr algn="ctr"/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Well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Adverb;</a:t>
                      </a:r>
                    </a:p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He writes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1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well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.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22891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Evident,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unambiguous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Explicit</a:t>
                      </a:r>
                    </a:p>
                    <a:p>
                      <a:pPr algn="r">
                        <a:buFont typeface="Wingdings 3"/>
                        <a:buChar char="Å"/>
                      </a:pPr>
                      <a:endParaRPr lang="en-US" sz="2400" b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Implicit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Implied, ambiguous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3" marB="45713">
                    <a:lnL w="12700" cmpd="sng"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7" name="Picture 16" descr="redsweater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5186363"/>
            <a:ext cx="635000" cy="1671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ounded Rectangular Callout 12"/>
          <p:cNvSpPr>
            <a:spLocks noChangeArrowheads="1"/>
          </p:cNvSpPr>
          <p:nvPr/>
        </p:nvSpPr>
        <p:spPr bwMode="auto">
          <a:xfrm>
            <a:off x="2209800" y="5562600"/>
            <a:ext cx="1981200" cy="990600"/>
          </a:xfrm>
          <a:prstGeom prst="wedgeRoundRectCallout">
            <a:avLst>
              <a:gd name="adj1" fmla="val 95491"/>
              <a:gd name="adj2" fmla="val -50880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Know these 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differences</a:t>
            </a:r>
            <a:r>
              <a:rPr lang="en-US" sz="2000" i="1">
                <a:solidFill>
                  <a:schemeClr val="bg1"/>
                </a:solidFill>
              </a:rPr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2403429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49362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Know the difference that a single </a:t>
            </a:r>
            <a:r>
              <a:rPr lang="en-US" sz="2800" b="1" i="1" dirty="0" smtClean="0">
                <a:solidFill>
                  <a:srgbClr val="FFC000"/>
                </a:solidFill>
              </a:rPr>
              <a:t>new</a:t>
            </a:r>
            <a:r>
              <a:rPr lang="en-US" sz="2800" b="1" dirty="0" smtClean="0"/>
              <a:t> letter can make.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605430"/>
              </p:ext>
            </p:extLst>
          </p:nvPr>
        </p:nvGraphicFramePr>
        <p:xfrm>
          <a:off x="228600" y="1676400"/>
          <a:ext cx="8610600" cy="43894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1741918"/>
                <a:gridCol w="402364"/>
                <a:gridCol w="2011822"/>
                <a:gridCol w="2092296"/>
              </a:tblGrid>
              <a:tr h="1005913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Before a word beginning with a consonant [sound]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</a:t>
                      </a:r>
                    </a:p>
                    <a:p>
                      <a:pPr algn="r"/>
                      <a:endParaRPr lang="en-US" sz="21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2100" b="0" i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1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Before a word beginning with a vowel [sound]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31573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Before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Already</a:t>
                      </a:r>
                      <a:endParaRPr lang="en-US" sz="21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  <a:p>
                      <a:pPr algn="r"/>
                      <a:endParaRPr lang="en-US" sz="21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Al</a:t>
                      </a:r>
                      <a:r>
                        <a:rPr lang="en-US" sz="2100" b="0" i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l</a:t>
                      </a:r>
                      <a:r>
                        <a:rPr lang="en-US" sz="2100" b="0" i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 ready</a:t>
                      </a:r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1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Completely prepared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005913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 thought or conception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I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dea</a:t>
                      </a: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Idea</a:t>
                      </a:r>
                      <a:r>
                        <a:rPr lang="en-US" sz="2100" b="0" i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l</a:t>
                      </a:r>
                      <a:r>
                        <a:rPr lang="en-US" sz="2100" b="0" i="0" u="none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1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The concept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of something perfect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23020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To suffer the deprivation of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Lose</a:t>
                      </a: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  <a:p>
                      <a:pPr algn="ctr"/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Lo</a:t>
                      </a:r>
                      <a:r>
                        <a:rPr lang="en-US" sz="2100" b="0" i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o</a:t>
                      </a:r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se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1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Free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from restraint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823020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Verb; past tense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of </a:t>
                      </a:r>
                      <a:r>
                        <a:rPr lang="en-US" sz="20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are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Were</a:t>
                      </a: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  <a:p>
                      <a:pPr algn="ctr"/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</a:t>
                      </a:r>
                      <a:r>
                        <a:rPr lang="en-US" sz="2100" b="0" i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h</a:t>
                      </a:r>
                      <a:r>
                        <a:rPr lang="en-US" sz="2100" b="0" i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ere</a:t>
                      </a:r>
                      <a:r>
                        <a:rPr lang="en-US" sz="21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1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1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 place</a:t>
                      </a:r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3" marB="45723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redsweater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0" y="5410200"/>
            <a:ext cx="11715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>
            <a:off x="5181600" y="5638800"/>
            <a:ext cx="1676400" cy="990600"/>
          </a:xfrm>
          <a:prstGeom prst="wedgeRoundRectCallout">
            <a:avLst>
              <a:gd name="adj1" fmla="val 128009"/>
              <a:gd name="adj2" fmla="val -41648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More </a:t>
            </a:r>
            <a:r>
              <a:rPr lang="en-US" sz="2000">
                <a:solidFill>
                  <a:schemeClr val="bg1"/>
                </a:solidFill>
              </a:rPr>
              <a:t>to learn!</a:t>
            </a:r>
            <a:endParaRPr lang="en-US" sz="2000" i="1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32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Know the difference that an </a:t>
            </a:r>
            <a:r>
              <a:rPr lang="en-US" sz="2800" b="1" i="1" dirty="0" smtClean="0">
                <a:solidFill>
                  <a:srgbClr val="FFC000"/>
                </a:solidFill>
              </a:rPr>
              <a:t>apostrophe</a:t>
            </a:r>
            <a:r>
              <a:rPr lang="en-US" sz="2800" b="1" dirty="0" smtClean="0"/>
              <a:t> can make.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058264"/>
              </p:ext>
            </p:extLst>
          </p:nvPr>
        </p:nvGraphicFramePr>
        <p:xfrm>
          <a:off x="533400" y="1752600"/>
          <a:ext cx="8153400" cy="36274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828800"/>
                <a:gridCol w="381000"/>
                <a:gridCol w="1905000"/>
                <a:gridCol w="1981200"/>
              </a:tblGrid>
              <a:tr h="1005928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Possessive pronoun; belonging to 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it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Its</a:t>
                      </a:r>
                      <a:endParaRPr lang="en-US" sz="24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  <a:p>
                      <a:pPr algn="r"/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It’s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Contraction for 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it is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it has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10755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Possessive</a:t>
                      </a:r>
                      <a:r>
                        <a:rPr lang="en-US" sz="20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pronoun; belonging to</a:t>
                      </a:r>
                      <a:r>
                        <a:rPr lang="en-US" sz="20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whom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Whose</a:t>
                      </a:r>
                      <a:endParaRPr lang="en-US" sz="24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  <a:p>
                      <a:pPr algn="r"/>
                      <a:endParaRPr lang="en-US" sz="24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Who’s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Contraction for 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who is 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or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who has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1310755"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Possessive pronoun; belonging to </a:t>
                      </a:r>
                      <a:r>
                        <a:rPr lang="en-US" sz="2000" b="0" i="1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you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Your</a:t>
                      </a:r>
                    </a:p>
                    <a:p>
                      <a:pPr algn="r">
                        <a:buFont typeface="Wingdings 3"/>
                        <a:buChar char="Å"/>
                      </a:pPr>
                      <a:endParaRPr lang="en-US" sz="2400" b="0" dirty="0" smtClean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You’re</a:t>
                      </a:r>
                      <a:r>
                        <a:rPr lang="en-US" sz="24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4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4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Contraction for</a:t>
                      </a:r>
                      <a:r>
                        <a:rPr lang="en-US" sz="2000" b="0" i="1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you are</a:t>
                      </a:r>
                      <a:endParaRPr lang="en-US" sz="2000" b="0" i="1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24" marB="45724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9" name="Picture 8" descr="gesturing0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527550"/>
            <a:ext cx="1528763" cy="2330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ounded Rectangular Callout 7"/>
          <p:cNvSpPr>
            <a:spLocks noChangeArrowheads="1"/>
          </p:cNvSpPr>
          <p:nvPr/>
        </p:nvSpPr>
        <p:spPr bwMode="auto">
          <a:xfrm>
            <a:off x="1066800" y="5486400"/>
            <a:ext cx="2819400" cy="1219200"/>
          </a:xfrm>
          <a:prstGeom prst="wedgeRoundRectCallout">
            <a:avLst>
              <a:gd name="adj1" fmla="val 83468"/>
              <a:gd name="adj2" fmla="val -104440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Possessive pronouns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never </a:t>
            </a:r>
            <a:r>
              <a:rPr lang="en-US" sz="2000">
                <a:solidFill>
                  <a:schemeClr val="bg1"/>
                </a:solidFill>
              </a:rPr>
              <a:t>contain an apostrophe.</a:t>
            </a:r>
          </a:p>
        </p:txBody>
      </p:sp>
      <p:pic>
        <p:nvPicPr>
          <p:cNvPr id="10" name="Picture 9" descr="gesturing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4535488"/>
            <a:ext cx="1524000" cy="2322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ounded Rectangular Callout 10"/>
          <p:cNvSpPr>
            <a:spLocks noChangeArrowheads="1"/>
          </p:cNvSpPr>
          <p:nvPr/>
        </p:nvSpPr>
        <p:spPr bwMode="auto">
          <a:xfrm>
            <a:off x="5105400" y="5486400"/>
            <a:ext cx="2971800" cy="990600"/>
          </a:xfrm>
          <a:prstGeom prst="wedgeRoundRectCallout">
            <a:avLst>
              <a:gd name="adj1" fmla="val -81148"/>
              <a:gd name="adj2" fmla="val -110880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Contractions 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do </a:t>
            </a:r>
            <a:r>
              <a:rPr lang="en-US" sz="2000">
                <a:solidFill>
                  <a:schemeClr val="bg1"/>
                </a:solidFill>
              </a:rPr>
              <a:t>contain an apostrophe.</a:t>
            </a:r>
          </a:p>
        </p:txBody>
      </p:sp>
    </p:spTree>
    <p:extLst>
      <p:ext uri="{BB962C8B-B14F-4D97-AF65-F5344CB8AC3E}">
        <p14:creationId xmlns:p14="http://schemas.microsoft.com/office/powerpoint/2010/main" val="24976301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iterate type="wd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 animBg="1"/>
      <p:bldP spid="8" grpId="1" animBg="1"/>
      <p:bldP spid="11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09600" y="503237"/>
            <a:ext cx="8229600" cy="1020763"/>
          </a:xfrm>
        </p:spPr>
        <p:txBody>
          <a:bodyPr/>
          <a:lstStyle/>
          <a:p>
            <a:pPr>
              <a:defRPr/>
            </a:pPr>
            <a:r>
              <a:rPr lang="en-US" sz="2800" b="1" dirty="0" smtClean="0"/>
              <a:t>Know the difference a </a:t>
            </a:r>
            <a:r>
              <a:rPr lang="en-US" sz="2800" b="1" i="1" dirty="0" smtClean="0">
                <a:solidFill>
                  <a:srgbClr val="FFC000"/>
                </a:solidFill>
              </a:rPr>
              <a:t>change</a:t>
            </a:r>
            <a:r>
              <a:rPr lang="en-US" sz="2800" b="1" dirty="0" smtClean="0"/>
              <a:t> to a single letter can make.</a:t>
            </a:r>
            <a:endParaRPr lang="en-US" sz="2800" b="1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4719883"/>
              </p:ext>
            </p:extLst>
          </p:nvPr>
        </p:nvGraphicFramePr>
        <p:xfrm>
          <a:off x="304800" y="1584325"/>
          <a:ext cx="8610600" cy="420707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81200"/>
                <a:gridCol w="2122918"/>
                <a:gridCol w="402364"/>
                <a:gridCol w="2122918"/>
                <a:gridCol w="1981200"/>
              </a:tblGrid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Noun form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Advi</a:t>
                      </a:r>
                      <a:r>
                        <a:rPr lang="en-US" sz="2000" b="0" u="sng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e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Advi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Verb form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Usually a verb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 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ffect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ffect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Usually a noun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00969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City, wealth, important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Capit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l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  <a:p>
                      <a:pPr algn="r"/>
                      <a:endParaRPr lang="en-US" sz="20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Capit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o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l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The building for lawmaking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400541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To quote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 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C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ite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ite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A location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Rough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Co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a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rse</a:t>
                      </a:r>
                      <a:endParaRPr lang="en-US" sz="20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Co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u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rse</a:t>
                      </a:r>
                      <a:r>
                        <a:rPr lang="en-US" sz="2000" b="0" baseline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Path, route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Praise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1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Compl</a:t>
                      </a:r>
                      <a:r>
                        <a:rPr lang="en-US" sz="18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i</a:t>
                      </a:r>
                      <a:r>
                        <a:rPr lang="en-US" sz="1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  <a:sym typeface="Wingdings 3"/>
                        </a:rPr>
                        <a:t>ment</a:t>
                      </a:r>
                      <a:endParaRPr lang="en-US" sz="1800" b="0" dirty="0" smtClean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Compl</a:t>
                      </a:r>
                      <a:r>
                        <a:rPr lang="en-US" sz="18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18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ment</a:t>
                      </a:r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18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1800" b="0" dirty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Goes well</a:t>
                      </a:r>
                      <a:r>
                        <a:rPr lang="en-US" sz="1800" b="0" baseline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with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Put in place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i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Be seated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396195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Unchanging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Station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ry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Station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ry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Paper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  <a:tr h="728196">
                <a:tc>
                  <a:txBody>
                    <a:bodyPr/>
                    <a:lstStyle/>
                    <a:p>
                      <a:pPr algn="r"/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Indicates comparison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>
                        <a:buFont typeface="Wingdings 3"/>
                        <a:buNone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</a:t>
                      </a:r>
                      <a:r>
                        <a:rPr lang="en-US" sz="2000" b="0" baseline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a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</a:t>
                      </a: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●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b="0" dirty="0" smtClean="0">
                        <a:solidFill>
                          <a:srgbClr val="FFFF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Th</a:t>
                      </a:r>
                      <a:r>
                        <a:rPr lang="en-US" sz="2000" b="0" u="sng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e</a:t>
                      </a:r>
                      <a:r>
                        <a:rPr lang="en-US" sz="2000" b="0" dirty="0" smtClean="0">
                          <a:solidFill>
                            <a:srgbClr val="FFC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 Black" pitchFamily="34" charset="0"/>
                          <a:cs typeface="Arial" pitchFamily="34" charset="0"/>
                        </a:rPr>
                        <a:t>n</a:t>
                      </a:r>
                      <a:r>
                        <a:rPr lang="en-US" sz="20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</a:t>
                      </a:r>
                      <a:r>
                        <a:rPr lang="en-US" sz="2000" b="0" dirty="0" smtClean="0">
                          <a:solidFill>
                            <a:srgbClr val="FFFF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  <a:sym typeface="Wingdings 3"/>
                        </a:rPr>
                        <a:t></a:t>
                      </a:r>
                      <a:endParaRPr lang="en-US" sz="2000" b="0" dirty="0">
                        <a:solidFill>
                          <a:srgbClr val="FFC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 Black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b="0" dirty="0" smtClean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Next</a:t>
                      </a:r>
                      <a:endParaRPr lang="en-US" sz="1800" b="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10" marB="45710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11" name="Picture 10" descr="fullbrain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301"/>
          <a:stretch>
            <a:fillRect/>
          </a:stretch>
        </p:blipFill>
        <p:spPr bwMode="auto">
          <a:xfrm>
            <a:off x="7391400" y="5381625"/>
            <a:ext cx="1752600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ounded Rectangular Callout 11"/>
          <p:cNvSpPr>
            <a:spLocks noChangeArrowheads="1"/>
          </p:cNvSpPr>
          <p:nvPr/>
        </p:nvSpPr>
        <p:spPr bwMode="auto">
          <a:xfrm>
            <a:off x="3505200" y="5791200"/>
            <a:ext cx="2590800" cy="990600"/>
          </a:xfrm>
          <a:prstGeom prst="wedgeRoundRectCallout">
            <a:avLst>
              <a:gd name="adj1" fmla="val 127528"/>
              <a:gd name="adj2" fmla="val -12523"/>
              <a:gd name="adj3" fmla="val 16667"/>
            </a:avLst>
          </a:prstGeom>
          <a:solidFill>
            <a:schemeClr val="tx1"/>
          </a:solidFill>
          <a:ln w="25400" algn="ctr">
            <a:noFill/>
            <a:miter lim="800000"/>
            <a:headEnd/>
            <a:tailEnd/>
          </a:ln>
          <a:effectLst>
            <a:outerShdw dist="38100" dir="2700000" algn="tl" rotWithShape="0">
              <a:srgbClr val="808080">
                <a:alpha val="39998"/>
              </a:srgbClr>
            </a:outerShdw>
          </a:effectLst>
        </p:spPr>
        <p:txBody>
          <a:bodyPr anchor="ctr"/>
          <a:lstStyle/>
          <a:p>
            <a:pPr algn="ctr">
              <a:defRPr/>
            </a:pPr>
            <a:r>
              <a:rPr lang="en-US" sz="2000">
                <a:solidFill>
                  <a:schemeClr val="bg1"/>
                </a:solidFill>
              </a:rPr>
              <a:t>Why is 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English </a:t>
            </a:r>
            <a:r>
              <a:rPr lang="en-US" sz="2000">
                <a:solidFill>
                  <a:schemeClr val="bg1"/>
                </a:solidFill>
              </a:rPr>
              <a:t>so</a:t>
            </a:r>
            <a:r>
              <a:rPr lang="en-US" sz="2000" i="1">
                <a:solidFill>
                  <a:schemeClr val="bg1"/>
                </a:solidFill>
                <a:latin typeface="Arial Black" pitchFamily="34" charset="0"/>
              </a:rPr>
              <a:t> complicated</a:t>
            </a:r>
            <a:r>
              <a:rPr lang="en-US" sz="2000" i="1">
                <a:solidFill>
                  <a:schemeClr val="bg1"/>
                </a:solidFill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30355363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 type="wd">
                                    <p:tmAbs val="2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2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664</TotalTime>
  <Words>862</Words>
  <Application>Microsoft Office PowerPoint</Application>
  <PresentationFormat>On-screen Show (4:3)</PresentationFormat>
  <Paragraphs>259</Paragraphs>
  <Slides>14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Now!  Answer the following question in complete sentences on your Do Now sheet.</vt:lpstr>
      <vt:lpstr>READING</vt:lpstr>
      <vt:lpstr>Quick Review:  Misused Words</vt:lpstr>
      <vt:lpstr>Sample Item</vt:lpstr>
      <vt:lpstr>Recognize misspelled/correctly spelled words and phrases.</vt:lpstr>
      <vt:lpstr>Recognize the distinctions among related words.</vt:lpstr>
      <vt:lpstr>Know the difference that a single new letter can make.</vt:lpstr>
      <vt:lpstr>Know the difference that an apostrophe can make.</vt:lpstr>
      <vt:lpstr>Know the difference a change to a single letter can make.</vt:lpstr>
      <vt:lpstr>Don’t let these homonyms [sound alike words] confuse you.</vt:lpstr>
      <vt:lpstr>To, Too, Two</vt:lpstr>
      <vt:lpstr>There, Their, They’re</vt:lpstr>
      <vt:lpstr>Together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Now!  Copy &amp; Correct the Following Passage</dc:title>
  <dc:creator>Shettle, Meghan</dc:creator>
  <cp:lastModifiedBy>Goodine, Lindsey</cp:lastModifiedBy>
  <cp:revision>9</cp:revision>
  <dcterms:created xsi:type="dcterms:W3CDTF">2014-11-10T02:53:51Z</dcterms:created>
  <dcterms:modified xsi:type="dcterms:W3CDTF">2014-11-12T12:43:46Z</dcterms:modified>
</cp:coreProperties>
</file>